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9" r:id="rId4"/>
    <p:sldId id="258" r:id="rId5"/>
    <p:sldId id="260" r:id="rId6"/>
    <p:sldId id="271" r:id="rId7"/>
    <p:sldId id="280" r:id="rId8"/>
    <p:sldId id="261" r:id="rId9"/>
    <p:sldId id="272" r:id="rId10"/>
    <p:sldId id="268" r:id="rId11"/>
    <p:sldId id="269" r:id="rId12"/>
    <p:sldId id="262" r:id="rId13"/>
    <p:sldId id="270" r:id="rId14"/>
    <p:sldId id="263" r:id="rId15"/>
    <p:sldId id="291" r:id="rId16"/>
    <p:sldId id="273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65" r:id="rId26"/>
    <p:sldId id="279" r:id="rId27"/>
    <p:sldId id="266" r:id="rId28"/>
    <p:sldId id="281" r:id="rId29"/>
    <p:sldId id="267" r:id="rId30"/>
  </p:sldIdLst>
  <p:sldSz cx="12192000" cy="6858000"/>
  <p:notesSz cx="6858000" cy="9144000"/>
  <p:embeddedFontLst>
    <p:embeddedFont>
      <p:font typeface="Corbel" panose="020B0503020204020204" pitchFamily="34" charset="0"/>
      <p:regular r:id="rId32"/>
      <p:bold r:id="rId33"/>
      <p:italic r:id="rId34"/>
      <p:boldItalic r:id="rId35"/>
    </p:embeddedFont>
    <p:embeddedFont>
      <p:font typeface="Libre Franklin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jBQgNLtIEiGcYgKigivA5V/uzjD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F6FC26-C8CB-489D-8A08-E77CBD80922E}">
  <a:tblStyle styleId="{20F6FC26-C8CB-489D-8A08-E77CBD80922E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33" autoAdjust="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7778571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1300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0895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3930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4522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7225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1045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0227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4476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9145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5366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5352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6337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endParaRPr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sp>
        <p:nvSpPr>
          <p:cNvPr id="86" name="Google Shape;86;p1"/>
          <p:cNvSpPr/>
          <p:nvPr/>
        </p:nvSpPr>
        <p:spPr>
          <a:xfrm>
            <a:off x="0" y="1"/>
            <a:ext cx="12192001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4744172" y="1711171"/>
            <a:ext cx="7242600" cy="24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82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8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COLLEGE</a:t>
            </a:r>
            <a:r>
              <a:rPr lang="en-US" sz="8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-ASSIST APPLICATION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8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en-US" sz="8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COLLEGE-MATE</a:t>
            </a:r>
            <a:r>
              <a:rPr lang="en-US" sz="8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]</a:t>
            </a:r>
            <a:br>
              <a:rPr lang="en-US" sz="8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dirty="0"/>
          </a:p>
        </p:txBody>
      </p:sp>
      <p:sp>
        <p:nvSpPr>
          <p:cNvPr id="88" name="Google Shape;88;p1"/>
          <p:cNvSpPr txBox="1"/>
          <p:nvPr/>
        </p:nvSpPr>
        <p:spPr>
          <a:xfrm>
            <a:off x="9264594" y="4831358"/>
            <a:ext cx="2743904" cy="1858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Project members :</a:t>
            </a:r>
            <a:endParaRPr dirty="0"/>
          </a:p>
          <a:p>
            <a:pPr marL="0" marR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C-19: Sumit P. Mote.</a:t>
            </a:r>
            <a:endParaRPr sz="1800" b="0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C-29: Harsh A. Minde</a:t>
            </a:r>
            <a:r>
              <a:rPr lang="en-US" sz="18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n-US" sz="1800" b="0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C-36: </a:t>
            </a:r>
            <a:r>
              <a:rPr lang="en-US" sz="18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Vedant P. Tambe.</a:t>
            </a:r>
            <a:endParaRPr dirty="0"/>
          </a:p>
        </p:txBody>
      </p:sp>
      <p:pic>
        <p:nvPicPr>
          <p:cNvPr id="89" name="Google Shape;89;p1" descr="A picture containing building, sitting, bench, sid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4635315" cy="68580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" name="Google Shape;90;p1"/>
          <p:cNvCxnSpPr/>
          <p:nvPr/>
        </p:nvCxnSpPr>
        <p:spPr>
          <a:xfrm>
            <a:off x="5427754" y="4498925"/>
            <a:ext cx="5636107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1" name="Google Shape;91;p1"/>
          <p:cNvSpPr txBox="1"/>
          <p:nvPr/>
        </p:nvSpPr>
        <p:spPr>
          <a:xfrm>
            <a:off x="4981546" y="4690960"/>
            <a:ext cx="294833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UNDER THE GUIDANCE OF :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Prof. </a:t>
            </a:r>
            <a:r>
              <a:rPr lang="en-US" sz="18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Rohini </a:t>
            </a:r>
            <a:r>
              <a:rPr lang="en-US" sz="1800" dirty="0" err="1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Palve</a:t>
            </a:r>
            <a:r>
              <a:rPr lang="en-US" sz="1800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800" b="0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4765943" y="269765"/>
            <a:ext cx="443992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TERNA</a:t>
            </a:r>
            <a:r>
              <a:rPr lang="en-U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ENGINEERING</a:t>
            </a:r>
            <a:r>
              <a:rPr lang="en-U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COLLEGE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DEPARTMENT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ENGINEERING</a:t>
            </a:r>
            <a:endParaRPr sz="1800" b="1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4981546" y="5755541"/>
            <a:ext cx="27439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ACADEMIC YEAR: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2023-24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5273" y="639097"/>
            <a:ext cx="2700503" cy="1258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F42F0-C3CF-7D8D-E765-7F3AB53E3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Libre Franklin" pitchFamily="2" charset="0"/>
              </a:rPr>
              <a:t>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E74E2-C5E7-6526-E43C-25F4DAD937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IN" sz="1800" dirty="0">
                <a:latin typeface="Libre Franklin" pitchFamily="2" charset="0"/>
              </a:rPr>
              <a:t>Students can access previous information about faculty, campus, events, alumni, placements, etc.</a:t>
            </a:r>
          </a:p>
          <a:p>
            <a:pPr marL="114300" indent="0" algn="just">
              <a:buNone/>
            </a:pPr>
            <a:endParaRPr lang="en-IN" sz="1800" dirty="0">
              <a:latin typeface="Libre Franklin" pitchFamily="2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1800" dirty="0">
                <a:latin typeface="Libre Franklin" pitchFamily="2" charset="0"/>
              </a:rPr>
              <a:t>Students can have access to latest events and notices and also the skills needed/ developed for campus recruitment.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IN" sz="1800" dirty="0">
              <a:latin typeface="Libre Franklin" pitchFamily="2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1800" dirty="0">
                <a:latin typeface="Libre Franklin" pitchFamily="2" charset="0"/>
              </a:rPr>
              <a:t>Students are kept updated about the upcoming events, programs, exams, visiting companies in the campus and their eligibility criteria.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IN" sz="1800" dirty="0">
              <a:latin typeface="Libre Franklin" pitchFamily="2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1800" dirty="0">
                <a:latin typeface="Libre Franklin" pitchFamily="2" charset="0"/>
              </a:rPr>
              <a:t>The main scope of the project is to convert all the tedious manual work of all the committees, official staff and </a:t>
            </a:r>
            <a:r>
              <a:rPr lang="en-IN" sz="1800" dirty="0" err="1">
                <a:latin typeface="Libre Franklin" pitchFamily="2" charset="0"/>
              </a:rPr>
              <a:t>TnP</a:t>
            </a:r>
            <a:r>
              <a:rPr lang="en-IN" sz="1800" dirty="0">
                <a:latin typeface="Libre Franklin" pitchFamily="2" charset="0"/>
              </a:rPr>
              <a:t> Cell into an user-friendly application using which they can easily reach out to students.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2000" dirty="0">
              <a:latin typeface="Libre Franklin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sz="2000" dirty="0">
              <a:latin typeface="Libre Frankl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31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2B84A-6F19-E9DB-828A-ADD1EECD2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Libre Franklin" pitchFamily="2" charset="0"/>
              </a:rPr>
              <a:t>PROPOSED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39549-FF7C-290C-8910-1F4107ABC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65566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114300" indent="0" algn="just">
              <a:buNone/>
            </a:pPr>
            <a:r>
              <a:rPr lang="en-US" sz="2100" b="1" dirty="0">
                <a:latin typeface="Libre Franklin" pitchFamily="2" charset="0"/>
              </a:rPr>
              <a:t>1) Guest Module: </a:t>
            </a:r>
          </a:p>
          <a:p>
            <a:pPr marL="114300" indent="0" algn="just">
              <a:buNone/>
            </a:pPr>
            <a:r>
              <a:rPr lang="en-US" sz="2100" dirty="0">
                <a:latin typeface="Libre Franklin" pitchFamily="2" charset="0"/>
              </a:rPr>
              <a:t>	Available to the users to keep everyone informed about latest campus updates and events.</a:t>
            </a:r>
          </a:p>
          <a:p>
            <a:pPr marL="114300" indent="0" algn="just">
              <a:buNone/>
            </a:pPr>
            <a:endParaRPr lang="en-US" sz="2100" b="1" dirty="0">
              <a:latin typeface="Libre Franklin" pitchFamily="2" charset="0"/>
            </a:endParaRPr>
          </a:p>
          <a:p>
            <a:pPr marL="114300" indent="0" algn="just">
              <a:buNone/>
            </a:pPr>
            <a:r>
              <a:rPr lang="en-US" sz="2100" b="1" dirty="0">
                <a:latin typeface="Libre Franklin" pitchFamily="2" charset="0"/>
              </a:rPr>
              <a:t>2) Student Module</a:t>
            </a:r>
            <a:r>
              <a:rPr lang="en-US" sz="2100" dirty="0">
                <a:latin typeface="Libre Franklin" pitchFamily="2" charset="0"/>
              </a:rPr>
              <a:t>: </a:t>
            </a:r>
          </a:p>
          <a:p>
            <a:pPr marL="114300" indent="0" algn="just">
              <a:lnSpc>
                <a:spcPct val="120000"/>
              </a:lnSpc>
              <a:buNone/>
            </a:pPr>
            <a:r>
              <a:rPr lang="en-US" sz="2100" dirty="0">
                <a:latin typeface="Libre Franklin" pitchFamily="2" charset="0"/>
              </a:rPr>
              <a:t>	The initiative gathers all essential information about student, his skills, grades, upcoming events, 	notices, placement opportunities in one place, making it easy for students to access.</a:t>
            </a:r>
          </a:p>
          <a:p>
            <a:pPr marL="114300" indent="0" algn="just">
              <a:buNone/>
            </a:pPr>
            <a:endParaRPr lang="en-US" sz="2100" dirty="0">
              <a:latin typeface="Libre Franklin" pitchFamily="2" charset="0"/>
            </a:endParaRPr>
          </a:p>
          <a:p>
            <a:pPr marL="114300" indent="0" algn="just">
              <a:buNone/>
            </a:pPr>
            <a:r>
              <a:rPr lang="en-US" sz="2100" b="1" dirty="0">
                <a:latin typeface="Libre Franklin" pitchFamily="2" charset="0"/>
              </a:rPr>
              <a:t>3) T&amp;P Module</a:t>
            </a:r>
            <a:r>
              <a:rPr lang="en-US" sz="2100" dirty="0">
                <a:latin typeface="Libre Franklin" pitchFamily="2" charset="0"/>
              </a:rPr>
              <a:t>: </a:t>
            </a:r>
          </a:p>
          <a:p>
            <a:pPr marL="114300" indent="0" algn="just">
              <a:lnSpc>
                <a:spcPct val="120000"/>
              </a:lnSpc>
              <a:buNone/>
            </a:pPr>
            <a:r>
              <a:rPr lang="en-US" sz="2100" dirty="0">
                <a:latin typeface="Libre Franklin" pitchFamily="2" charset="0"/>
              </a:rPr>
              <a:t>	The administrator of this system is Admin. He is able to upload the student’s necessary materials 	and placement relative notices and instructions.</a:t>
            </a:r>
          </a:p>
          <a:p>
            <a:pPr marL="114300" indent="0" algn="just">
              <a:buNone/>
            </a:pPr>
            <a:endParaRPr lang="en-US" sz="2100" dirty="0">
              <a:latin typeface="Libre Franklin" pitchFamily="2" charset="0"/>
            </a:endParaRPr>
          </a:p>
          <a:p>
            <a:pPr marL="114300" indent="0" algn="just">
              <a:buNone/>
            </a:pPr>
            <a:r>
              <a:rPr lang="en-US" sz="2100" b="1" dirty="0">
                <a:latin typeface="Libre Franklin" pitchFamily="2" charset="0"/>
              </a:rPr>
              <a:t>4) Event and Activities Module</a:t>
            </a:r>
            <a:r>
              <a:rPr lang="en-US" sz="2100" dirty="0">
                <a:latin typeface="Libre Franklin" pitchFamily="2" charset="0"/>
              </a:rPr>
              <a:t>: </a:t>
            </a:r>
          </a:p>
          <a:p>
            <a:pPr marL="114300" indent="0" algn="just">
              <a:lnSpc>
                <a:spcPct val="120000"/>
              </a:lnSpc>
              <a:buNone/>
            </a:pPr>
            <a:r>
              <a:rPr lang="en-US" sz="2100" dirty="0">
                <a:latin typeface="Libre Franklin" pitchFamily="2" charset="0"/>
              </a:rPr>
              <a:t>	This module's primary goal is to update users with the latest events and programs scheduled and 	notices related to them.</a:t>
            </a:r>
          </a:p>
          <a:p>
            <a:pPr marL="114300" indent="0">
              <a:buNone/>
            </a:pPr>
            <a:endParaRPr lang="en-US" sz="2000" dirty="0">
              <a:latin typeface="Libre Franklin" pitchFamily="2" charset="0"/>
            </a:endParaRPr>
          </a:p>
          <a:p>
            <a:pPr marL="114300" indent="0">
              <a:buNone/>
            </a:pPr>
            <a:endParaRPr lang="en-IN" sz="2000" dirty="0">
              <a:latin typeface="Libre Frankl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919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/>
          <p:nvPr/>
        </p:nvSpPr>
        <p:spPr>
          <a:xfrm>
            <a:off x="1066800" y="379909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sz="4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HARDWARE &amp; SOFTWARE USED</a:t>
            </a: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1" name="Google Shape;131;p7"/>
          <p:cNvSpPr/>
          <p:nvPr/>
        </p:nvSpPr>
        <p:spPr>
          <a:xfrm>
            <a:off x="1078302" y="2108200"/>
            <a:ext cx="7272596" cy="2454469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-10000" y="0"/>
                </a:moveTo>
                <a:close/>
                <a:lnTo>
                  <a:pt x="-10000" y="120000"/>
                </a:lnTo>
              </a:path>
              <a:path w="120000" h="120000" fill="none" extrusionOk="0">
                <a:moveTo>
                  <a:pt x="-10000" y="22500"/>
                </a:moveTo>
                <a:lnTo>
                  <a:pt x="-46000" y="13500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"/>
          <p:cNvSpPr txBox="1"/>
          <p:nvPr/>
        </p:nvSpPr>
        <p:spPr>
          <a:xfrm>
            <a:off x="1247363" y="4405709"/>
            <a:ext cx="5513109" cy="2031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Flutter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Libre Franklin"/>
                <a:sym typeface="Libre Franklin"/>
              </a:rPr>
              <a:t>Android Studio (latest version)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Libre Franklin"/>
                <a:sym typeface="Libre Franklin"/>
              </a:rPr>
              <a:t>Android SDK (Software Development Kit)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Firebase Authentication 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Firebase Database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7"/>
          <p:cNvSpPr txBox="1"/>
          <p:nvPr/>
        </p:nvSpPr>
        <p:spPr>
          <a:xfrm>
            <a:off x="1247363" y="2138396"/>
            <a:ext cx="5501607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2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latin typeface="Libre Franklin"/>
                <a:sym typeface="Libre Franklin"/>
              </a:rPr>
              <a:t>Processor: Intel Core i5</a:t>
            </a:r>
          </a:p>
          <a:p>
            <a:pPr marL="285750" lvl="2" indent="-285750" algn="just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800" dirty="0">
                <a:latin typeface="Libre Franklin" pitchFamily="2" charset="0"/>
              </a:rPr>
              <a:t>RAM: 16 GB or More</a:t>
            </a:r>
          </a:p>
          <a:p>
            <a:pPr marL="285750" lvl="2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IN" sz="1800" dirty="0">
                <a:latin typeface="Libre Franklin" pitchFamily="2" charset="0"/>
              </a:rPr>
              <a:t>Operating System: Windows 11</a:t>
            </a:r>
            <a:endParaRPr lang="en-US" sz="1800" dirty="0">
              <a:latin typeface="Libre Franklin" pitchFamily="2" charset="0"/>
            </a:endParaRPr>
          </a:p>
          <a:p>
            <a:pPr marL="285750" lvl="2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Smartphone with minimum API level of 21.</a:t>
            </a:r>
            <a:endParaRPr lang="en-US" dirty="0"/>
          </a:p>
          <a:p>
            <a:pPr marL="285750" lvl="2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Smartphone with minimum 2GB RAM.</a:t>
            </a:r>
            <a:endParaRPr dirty="0"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endParaRPr sz="18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076114-D951-FD7D-2CF7-7AA27AD4D455}"/>
              </a:ext>
            </a:extLst>
          </p:cNvPr>
          <p:cNvSpPr txBox="1"/>
          <p:nvPr/>
        </p:nvSpPr>
        <p:spPr>
          <a:xfrm>
            <a:off x="1078302" y="1834174"/>
            <a:ext cx="60975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sz="20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Hardware requirements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B532BC-5F7D-29D1-B8DA-E2B36BC45E4E}"/>
              </a:ext>
            </a:extLst>
          </p:cNvPr>
          <p:cNvSpPr txBox="1"/>
          <p:nvPr/>
        </p:nvSpPr>
        <p:spPr>
          <a:xfrm>
            <a:off x="1078302" y="4097979"/>
            <a:ext cx="60975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sz="20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Software requirements:</a:t>
            </a:r>
            <a:endParaRPr lang="en-US"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6BC22-A85E-A18D-77D5-3D4CA35D7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Libre Franklin" panose="020B0604020202020204" charset="0"/>
              </a:rPr>
              <a:t>TIMELINE CHART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18681"/>
            <a:ext cx="10058400" cy="362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88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dirty="0">
                <a:latin typeface="Libre Franklin"/>
                <a:ea typeface="Libre Franklin"/>
                <a:cs typeface="Libre Franklin"/>
                <a:sym typeface="Libre Franklin"/>
              </a:rPr>
              <a:t>PROJECT FLOW</a:t>
            </a:r>
            <a:endParaRPr dirty="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772885" y="137757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/>
              <a:t> In General:</a:t>
            </a:r>
            <a:endParaRPr dirty="0"/>
          </a:p>
        </p:txBody>
      </p:sp>
      <p:sp>
        <p:nvSpPr>
          <p:cNvPr id="140" name="Google Shape;140;p8"/>
          <p:cNvSpPr/>
          <p:nvPr/>
        </p:nvSpPr>
        <p:spPr>
          <a:xfrm>
            <a:off x="903515" y="3385457"/>
            <a:ext cx="1352939" cy="538843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8"/>
          <p:cNvSpPr/>
          <p:nvPr/>
        </p:nvSpPr>
        <p:spPr>
          <a:xfrm>
            <a:off x="3329085" y="2343179"/>
            <a:ext cx="1586864" cy="53424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Login/Register</a:t>
            </a:r>
          </a:p>
        </p:txBody>
      </p:sp>
      <p:sp>
        <p:nvSpPr>
          <p:cNvPr id="8" name="Google Shape;141;p8">
            <a:extLst>
              <a:ext uri="{FF2B5EF4-FFF2-40B4-BE49-F238E27FC236}">
                <a16:creationId xmlns:a16="http://schemas.microsoft.com/office/drawing/2014/main" id="{3B3E24F3-C59E-5D3F-5AA3-218FF80AF199}"/>
              </a:ext>
            </a:extLst>
          </p:cNvPr>
          <p:cNvSpPr/>
          <p:nvPr/>
        </p:nvSpPr>
        <p:spPr>
          <a:xfrm>
            <a:off x="3329085" y="4981548"/>
            <a:ext cx="1586864" cy="53424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Guest</a:t>
            </a:r>
          </a:p>
        </p:txBody>
      </p:sp>
      <p:sp>
        <p:nvSpPr>
          <p:cNvPr id="9" name="Google Shape;141;p8">
            <a:extLst>
              <a:ext uri="{FF2B5EF4-FFF2-40B4-BE49-F238E27FC236}">
                <a16:creationId xmlns:a16="http://schemas.microsoft.com/office/drawing/2014/main" id="{3847E7F2-04C1-1269-6176-4FEF6EAC0178}"/>
              </a:ext>
            </a:extLst>
          </p:cNvPr>
          <p:cNvSpPr/>
          <p:nvPr/>
        </p:nvSpPr>
        <p:spPr>
          <a:xfrm>
            <a:off x="5603899" y="1558503"/>
            <a:ext cx="1586864" cy="53424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Admin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(Maintain)</a:t>
            </a:r>
          </a:p>
        </p:txBody>
      </p:sp>
      <p:sp>
        <p:nvSpPr>
          <p:cNvPr id="12" name="Google Shape;141;p8">
            <a:extLst>
              <a:ext uri="{FF2B5EF4-FFF2-40B4-BE49-F238E27FC236}">
                <a16:creationId xmlns:a16="http://schemas.microsoft.com/office/drawing/2014/main" id="{A4A516EF-93EF-7A11-587A-4E8B44B8CBDE}"/>
              </a:ext>
            </a:extLst>
          </p:cNvPr>
          <p:cNvSpPr/>
          <p:nvPr/>
        </p:nvSpPr>
        <p:spPr>
          <a:xfrm>
            <a:off x="5603899" y="3019003"/>
            <a:ext cx="1586864" cy="53424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Student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(View)</a:t>
            </a:r>
          </a:p>
        </p:txBody>
      </p:sp>
      <p:sp>
        <p:nvSpPr>
          <p:cNvPr id="13" name="Google Shape;141;p8">
            <a:extLst>
              <a:ext uri="{FF2B5EF4-FFF2-40B4-BE49-F238E27FC236}">
                <a16:creationId xmlns:a16="http://schemas.microsoft.com/office/drawing/2014/main" id="{F0CAAEB9-3D21-6765-29E1-179ACB8E5A66}"/>
              </a:ext>
            </a:extLst>
          </p:cNvPr>
          <p:cNvSpPr/>
          <p:nvPr/>
        </p:nvSpPr>
        <p:spPr>
          <a:xfrm>
            <a:off x="8877003" y="1065402"/>
            <a:ext cx="2339078" cy="2858898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1;p8">
            <a:extLst>
              <a:ext uri="{FF2B5EF4-FFF2-40B4-BE49-F238E27FC236}">
                <a16:creationId xmlns:a16="http://schemas.microsoft.com/office/drawing/2014/main" id="{A4EB3B84-6D86-0FE5-5EAF-916A09C9618D}"/>
              </a:ext>
            </a:extLst>
          </p:cNvPr>
          <p:cNvSpPr/>
          <p:nvPr/>
        </p:nvSpPr>
        <p:spPr>
          <a:xfrm>
            <a:off x="9006162" y="1423566"/>
            <a:ext cx="2075694" cy="53424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Student Module</a:t>
            </a:r>
          </a:p>
        </p:txBody>
      </p:sp>
      <p:sp>
        <p:nvSpPr>
          <p:cNvPr id="15" name="Google Shape;141;p8">
            <a:extLst>
              <a:ext uri="{FF2B5EF4-FFF2-40B4-BE49-F238E27FC236}">
                <a16:creationId xmlns:a16="http://schemas.microsoft.com/office/drawing/2014/main" id="{E0BEE5FC-D07C-D951-27F5-13F9FA352AF5}"/>
              </a:ext>
            </a:extLst>
          </p:cNvPr>
          <p:cNvSpPr/>
          <p:nvPr/>
        </p:nvSpPr>
        <p:spPr>
          <a:xfrm>
            <a:off x="9014024" y="2227729"/>
            <a:ext cx="2067832" cy="53424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T&amp;P Module</a:t>
            </a:r>
          </a:p>
        </p:txBody>
      </p:sp>
      <p:sp>
        <p:nvSpPr>
          <p:cNvPr id="16" name="Google Shape;141;p8">
            <a:extLst>
              <a:ext uri="{FF2B5EF4-FFF2-40B4-BE49-F238E27FC236}">
                <a16:creationId xmlns:a16="http://schemas.microsoft.com/office/drawing/2014/main" id="{C1E1D91C-8699-BBB3-9152-4B0A2F59B9D5}"/>
              </a:ext>
            </a:extLst>
          </p:cNvPr>
          <p:cNvSpPr/>
          <p:nvPr/>
        </p:nvSpPr>
        <p:spPr>
          <a:xfrm>
            <a:off x="9031553" y="3059812"/>
            <a:ext cx="2050303" cy="53424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Event &amp; Activities Module</a:t>
            </a:r>
          </a:p>
        </p:txBody>
      </p:sp>
      <p:sp>
        <p:nvSpPr>
          <p:cNvPr id="20" name="Google Shape;141;p8">
            <a:extLst>
              <a:ext uri="{FF2B5EF4-FFF2-40B4-BE49-F238E27FC236}">
                <a16:creationId xmlns:a16="http://schemas.microsoft.com/office/drawing/2014/main" id="{04AD7B0B-57E5-ADDF-467C-0D6440DBBE46}"/>
              </a:ext>
            </a:extLst>
          </p:cNvPr>
          <p:cNvSpPr/>
          <p:nvPr/>
        </p:nvSpPr>
        <p:spPr>
          <a:xfrm>
            <a:off x="8853801" y="4222139"/>
            <a:ext cx="2339078" cy="2270736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</p:txBody>
      </p:sp>
      <p:sp>
        <p:nvSpPr>
          <p:cNvPr id="21" name="Google Shape;141;p8">
            <a:extLst>
              <a:ext uri="{FF2B5EF4-FFF2-40B4-BE49-F238E27FC236}">
                <a16:creationId xmlns:a16="http://schemas.microsoft.com/office/drawing/2014/main" id="{8D96E3FC-2F1B-BD5D-20E2-8C571996C3DC}"/>
              </a:ext>
            </a:extLst>
          </p:cNvPr>
          <p:cNvSpPr/>
          <p:nvPr/>
        </p:nvSpPr>
        <p:spPr>
          <a:xfrm>
            <a:off x="8985493" y="4489261"/>
            <a:ext cx="2075694" cy="53424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College Module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E245934-7F7D-4FDB-A512-90B93B13AD0D}"/>
              </a:ext>
            </a:extLst>
          </p:cNvPr>
          <p:cNvCxnSpPr>
            <a:stCxn id="140" idx="3"/>
            <a:endCxn id="141" idx="1"/>
          </p:cNvCxnSpPr>
          <p:nvPr/>
        </p:nvCxnSpPr>
        <p:spPr>
          <a:xfrm flipV="1">
            <a:off x="2256454" y="2610301"/>
            <a:ext cx="1072631" cy="104457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AFBBE577-C40F-E6FA-1485-E8D5174E2457}"/>
              </a:ext>
            </a:extLst>
          </p:cNvPr>
          <p:cNvCxnSpPr>
            <a:stCxn id="141" idx="3"/>
            <a:endCxn id="9" idx="1"/>
          </p:cNvCxnSpPr>
          <p:nvPr/>
        </p:nvCxnSpPr>
        <p:spPr>
          <a:xfrm flipV="1">
            <a:off x="4915949" y="1825625"/>
            <a:ext cx="687950" cy="78467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377D7C4C-FE77-3DA4-8F61-E71E0A36947A}"/>
              </a:ext>
            </a:extLst>
          </p:cNvPr>
          <p:cNvCxnSpPr>
            <a:stCxn id="141" idx="3"/>
            <a:endCxn id="12" idx="1"/>
          </p:cNvCxnSpPr>
          <p:nvPr/>
        </p:nvCxnSpPr>
        <p:spPr>
          <a:xfrm>
            <a:off x="4915949" y="2610301"/>
            <a:ext cx="687950" cy="6758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A7E5946-AC31-B9F7-3296-7FD134F6361C}"/>
              </a:ext>
            </a:extLst>
          </p:cNvPr>
          <p:cNvCxnSpPr>
            <a:stCxn id="9" idx="3"/>
          </p:cNvCxnSpPr>
          <p:nvPr/>
        </p:nvCxnSpPr>
        <p:spPr>
          <a:xfrm flipV="1">
            <a:off x="7190763" y="1812582"/>
            <a:ext cx="1663038" cy="13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1D91B65-EB11-3106-3CA7-6643496B88ED}"/>
              </a:ext>
            </a:extLst>
          </p:cNvPr>
          <p:cNvCxnSpPr/>
          <p:nvPr/>
        </p:nvCxnSpPr>
        <p:spPr>
          <a:xfrm flipV="1">
            <a:off x="7173795" y="3273850"/>
            <a:ext cx="1663038" cy="13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EF95937-9ACD-9484-0815-7360096E85E2}"/>
              </a:ext>
            </a:extLst>
          </p:cNvPr>
          <p:cNvCxnSpPr>
            <a:stCxn id="8" idx="3"/>
          </p:cNvCxnSpPr>
          <p:nvPr/>
        </p:nvCxnSpPr>
        <p:spPr>
          <a:xfrm>
            <a:off x="4915949" y="5248670"/>
            <a:ext cx="39208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167BE187-979E-4135-0AC8-5E7EC2F975DD}"/>
              </a:ext>
            </a:extLst>
          </p:cNvPr>
          <p:cNvCxnSpPr>
            <a:stCxn id="140" idx="3"/>
            <a:endCxn id="8" idx="1"/>
          </p:cNvCxnSpPr>
          <p:nvPr/>
        </p:nvCxnSpPr>
        <p:spPr>
          <a:xfrm>
            <a:off x="2256454" y="3654879"/>
            <a:ext cx="1072631" cy="159379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7AA8D4-EA34-4FF7-560B-7B2B8511F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803" y="37322"/>
            <a:ext cx="5252245" cy="678335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3B3835-6B08-9914-6D44-191D5C37F65A}"/>
              </a:ext>
            </a:extLst>
          </p:cNvPr>
          <p:cNvSpPr txBox="1"/>
          <p:nvPr/>
        </p:nvSpPr>
        <p:spPr>
          <a:xfrm>
            <a:off x="0" y="233331"/>
            <a:ext cx="60975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Libre Franklin" panose="020B0604020202020204" charset="0"/>
              </a:rPr>
              <a:t>SOFTWARE ARCHITECTURE:</a:t>
            </a:r>
          </a:p>
        </p:txBody>
      </p:sp>
    </p:spTree>
    <p:extLst>
      <p:ext uri="{BB962C8B-B14F-4D97-AF65-F5344CB8AC3E}">
        <p14:creationId xmlns:p14="http://schemas.microsoft.com/office/powerpoint/2010/main" val="2507349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44AD-E110-0124-4A24-A33AD2C4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781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Libre Franklin" pitchFamily="2" charset="0"/>
              </a:rPr>
              <a:t>APP SCREESNSHOTS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0DA92-1DC6-3BD9-27CB-AE2D542C60AC}"/>
              </a:ext>
            </a:extLst>
          </p:cNvPr>
          <p:cNvSpPr txBox="1"/>
          <p:nvPr/>
        </p:nvSpPr>
        <p:spPr>
          <a:xfrm>
            <a:off x="838200" y="1187777"/>
            <a:ext cx="102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Opening Screens</a:t>
            </a:r>
            <a:r>
              <a:rPr lang="en-IN" sz="1800" dirty="0">
                <a:latin typeface="Libre Franklin" pitchFamily="2" charset="0"/>
              </a:rPr>
              <a:t>: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A539249-8515-81D7-14B8-AED171DDEC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811" y="1874986"/>
            <a:ext cx="8932377" cy="41697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2511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44AD-E110-0124-4A24-A33AD2C4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781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Libre Franklin" pitchFamily="2" charset="0"/>
              </a:rPr>
              <a:t>APP SCREESNSHOTS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0DA92-1DC6-3BD9-27CB-AE2D542C60AC}"/>
              </a:ext>
            </a:extLst>
          </p:cNvPr>
          <p:cNvSpPr txBox="1"/>
          <p:nvPr/>
        </p:nvSpPr>
        <p:spPr>
          <a:xfrm>
            <a:off x="838200" y="1187777"/>
            <a:ext cx="102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Onboarding Screens</a:t>
            </a:r>
            <a:r>
              <a:rPr lang="en-IN" sz="1800" b="1" dirty="0">
                <a:latin typeface="Libre Franklin" pitchFamily="2" charset="0"/>
              </a:rPr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288761-16B8-76E6-2D10-7847EEAD82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61"/>
          <a:stretch/>
        </p:blipFill>
        <p:spPr bwMode="auto">
          <a:xfrm>
            <a:off x="1629812" y="1856325"/>
            <a:ext cx="8932376" cy="416975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27194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44AD-E110-0124-4A24-A33AD2C4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781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Libre Franklin" pitchFamily="2" charset="0"/>
              </a:rPr>
              <a:t>APP SCREESNSHOTS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0DA92-1DC6-3BD9-27CB-AE2D542C60AC}"/>
              </a:ext>
            </a:extLst>
          </p:cNvPr>
          <p:cNvSpPr txBox="1"/>
          <p:nvPr/>
        </p:nvSpPr>
        <p:spPr>
          <a:xfrm>
            <a:off x="838200" y="1187777"/>
            <a:ext cx="102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Student Authentication Screens:</a:t>
            </a:r>
            <a:endParaRPr lang="en-IN" sz="1800" b="1" dirty="0">
              <a:latin typeface="Libre Franklin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CED2A9-3049-F08E-6957-5DA95F9DBB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811" y="1856324"/>
            <a:ext cx="8932377" cy="41697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5375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44AD-E110-0124-4A24-A33AD2C4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781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Libre Franklin" pitchFamily="2" charset="0"/>
              </a:rPr>
              <a:t>APP SCREESNSHOTS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0DA92-1DC6-3BD9-27CB-AE2D542C60AC}"/>
              </a:ext>
            </a:extLst>
          </p:cNvPr>
          <p:cNvSpPr txBox="1"/>
          <p:nvPr/>
        </p:nvSpPr>
        <p:spPr>
          <a:xfrm>
            <a:off x="838200" y="1187777"/>
            <a:ext cx="102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College Profile Screens</a:t>
            </a:r>
            <a:r>
              <a:rPr lang="en-IN" sz="1800" b="1" dirty="0">
                <a:latin typeface="Libre Franklin" pitchFamily="2" charset="0"/>
              </a:rPr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94D40C-0C2D-A185-FB0C-71C5E51662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812" y="1865655"/>
            <a:ext cx="8932376" cy="4169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7478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>
                <a:latin typeface="Libre Franklin"/>
                <a:ea typeface="Libre Franklin"/>
                <a:cs typeface="Libre Franklin"/>
                <a:sym typeface="Libre Franklin"/>
              </a:rPr>
              <a:t>INDEX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00" name="Google Shape;100;p2"/>
          <p:cNvSpPr txBox="1">
            <a:spLocks noGrp="1"/>
          </p:cNvSpPr>
          <p:nvPr>
            <p:ph type="body" idx="1"/>
          </p:nvPr>
        </p:nvSpPr>
        <p:spPr>
          <a:xfrm>
            <a:off x="1097280" y="1556085"/>
            <a:ext cx="10058400" cy="4620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dirty="0">
                <a:latin typeface="Libre Franklin"/>
                <a:sym typeface="Libre Franklin"/>
              </a:rPr>
              <a:t>ABSTRACT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dirty="0">
                <a:latin typeface="Libre Franklin"/>
                <a:sym typeface="Libre Franklin"/>
              </a:rPr>
              <a:t>INTRODUCTION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dirty="0">
                <a:latin typeface="Libre Franklin"/>
                <a:sym typeface="Libre Franklin"/>
              </a:rPr>
              <a:t>LITERATURE SURVEY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dirty="0">
                <a:latin typeface="Libre Franklin"/>
                <a:ea typeface="Libre Franklin"/>
                <a:cs typeface="Libre Franklin"/>
                <a:sym typeface="Libre Franklin"/>
              </a:rPr>
              <a:t>PROBLEM STATEMENT &amp; OBJECTIVE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dirty="0">
                <a:latin typeface="Libre Franklin"/>
                <a:sym typeface="Libre Franklin"/>
              </a:rPr>
              <a:t>SCOPE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IN" sz="2000" dirty="0">
                <a:latin typeface="Libre Franklin" pitchFamily="2" charset="0"/>
              </a:rPr>
              <a:t>PROPOSED SYSTEM</a:t>
            </a:r>
            <a:endParaRPr sz="2000" dirty="0">
              <a:latin typeface="Libre Franklin" pitchFamily="2" charset="0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dirty="0">
                <a:latin typeface="Libre Franklin"/>
                <a:ea typeface="Libre Franklin"/>
                <a:cs typeface="Libre Franklin"/>
                <a:sym typeface="Libre Franklin"/>
              </a:rPr>
              <a:t>HARDWARE &amp; SOFTWARE USED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dirty="0">
                <a:latin typeface="Libre Franklin"/>
                <a:ea typeface="Libre Franklin"/>
                <a:cs typeface="Libre Franklin"/>
                <a:sym typeface="Libre Franklin"/>
              </a:rPr>
              <a:t>PROJECT FLOW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dirty="0">
                <a:latin typeface="Libre Franklin"/>
                <a:ea typeface="Libre Franklin"/>
                <a:cs typeface="Libre Franklin"/>
                <a:sym typeface="Libre Franklin"/>
              </a:rPr>
              <a:t>CONCLUSION &amp; FUTURE SCOPE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dirty="0">
                <a:latin typeface="Libre Franklin"/>
                <a:ea typeface="Libre Franklin"/>
                <a:cs typeface="Libre Franklin"/>
                <a:sym typeface="Libre Franklin"/>
              </a:rPr>
              <a:t>REFERENCE </a:t>
            </a: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44AD-E110-0124-4A24-A33AD2C4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781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Libre Franklin" pitchFamily="2" charset="0"/>
              </a:rPr>
              <a:t>APP SCREESNSHOTS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0DA92-1DC6-3BD9-27CB-AE2D542C60AC}"/>
              </a:ext>
            </a:extLst>
          </p:cNvPr>
          <p:cNvSpPr txBox="1"/>
          <p:nvPr/>
        </p:nvSpPr>
        <p:spPr>
          <a:xfrm>
            <a:off x="838200" y="1187777"/>
            <a:ext cx="102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Authentication Screens</a:t>
            </a:r>
            <a:r>
              <a:rPr lang="en-IN" sz="1800" b="1" dirty="0">
                <a:latin typeface="Libre Franklin" pitchFamily="2" charset="0"/>
              </a:rPr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3899E-1A18-F147-E56C-8BB6F2783C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812" y="1865655"/>
            <a:ext cx="8932376" cy="4169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8743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44AD-E110-0124-4A24-A33AD2C4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781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Libre Franklin" pitchFamily="2" charset="0"/>
              </a:rPr>
              <a:t>APP SCREESNSHOTS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0DA92-1DC6-3BD9-27CB-AE2D542C60AC}"/>
              </a:ext>
            </a:extLst>
          </p:cNvPr>
          <p:cNvSpPr txBox="1"/>
          <p:nvPr/>
        </p:nvSpPr>
        <p:spPr>
          <a:xfrm>
            <a:off x="838200" y="1187777"/>
            <a:ext cx="102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Admin Home Screens</a:t>
            </a:r>
            <a:r>
              <a:rPr lang="en-IN" sz="1800" b="1" dirty="0">
                <a:latin typeface="Libre Franklin" pitchFamily="2" charset="0"/>
              </a:rPr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8F090D-5DFF-CCF2-C22F-804885A3E3E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811" y="1846995"/>
            <a:ext cx="8932377" cy="4169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53250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44AD-E110-0124-4A24-A33AD2C4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781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Libre Franklin" pitchFamily="2" charset="0"/>
              </a:rPr>
              <a:t>APP SCREESNSHOTS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0DA92-1DC6-3BD9-27CB-AE2D542C60AC}"/>
              </a:ext>
            </a:extLst>
          </p:cNvPr>
          <p:cNvSpPr txBox="1"/>
          <p:nvPr/>
        </p:nvSpPr>
        <p:spPr>
          <a:xfrm>
            <a:off x="838200" y="1187777"/>
            <a:ext cx="102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Campus Fusion Screens</a:t>
            </a:r>
            <a:r>
              <a:rPr lang="en-IN" sz="1800" dirty="0">
                <a:latin typeface="Libre Franklin" pitchFamily="2" charset="0"/>
              </a:rPr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4917EA-F3F5-37FB-EA6D-FE6DE9AE9FC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811" y="1837664"/>
            <a:ext cx="8932377" cy="41697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40279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44AD-E110-0124-4A24-A33AD2C4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781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Libre Franklin" pitchFamily="2" charset="0"/>
              </a:rPr>
              <a:t>APP SCREESNSHOTS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0DA92-1DC6-3BD9-27CB-AE2D542C60AC}"/>
              </a:ext>
            </a:extLst>
          </p:cNvPr>
          <p:cNvSpPr txBox="1"/>
          <p:nvPr/>
        </p:nvSpPr>
        <p:spPr>
          <a:xfrm>
            <a:off x="838200" y="1187777"/>
            <a:ext cx="102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Student Home Screens</a:t>
            </a:r>
            <a:r>
              <a:rPr lang="en-IN" sz="1800" b="1" dirty="0">
                <a:latin typeface="Libre Franklin" pitchFamily="2" charset="0"/>
              </a:rPr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FCC596-940C-4636-72F5-D0706BC6673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811" y="1828334"/>
            <a:ext cx="8932377" cy="41697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782271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44AD-E110-0124-4A24-A33AD2C4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7810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Libre Franklin" pitchFamily="2" charset="0"/>
              </a:rPr>
              <a:t>APP SCREESNSHOTS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D0DA92-1DC6-3BD9-27CB-AE2D542C60AC}"/>
              </a:ext>
            </a:extLst>
          </p:cNvPr>
          <p:cNvSpPr txBox="1"/>
          <p:nvPr/>
        </p:nvSpPr>
        <p:spPr>
          <a:xfrm>
            <a:off x="838200" y="1187777"/>
            <a:ext cx="10200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Campus Placement Screens</a:t>
            </a:r>
            <a:r>
              <a:rPr lang="en-IN" sz="1800" b="1" dirty="0">
                <a:latin typeface="Libre Franklin" pitchFamily="2" charset="0"/>
              </a:rPr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F5F9BC-732A-D3B3-F740-B051B8E553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811" y="1819004"/>
            <a:ext cx="8932377" cy="41697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07148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sz="4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CONCLUSION &amp; FUTURE SCOPE</a:t>
            </a: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4" name="Google Shape;164;p10"/>
          <p:cNvSpPr txBox="1"/>
          <p:nvPr/>
        </p:nvSpPr>
        <p:spPr>
          <a:xfrm>
            <a:off x="1097280" y="2203526"/>
            <a:ext cx="10058400" cy="2305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CONCLUSION :</a:t>
            </a:r>
            <a:endParaRPr dirty="0"/>
          </a:p>
          <a:p>
            <a:pPr marL="0" marR="0" lvl="0" indent="0" algn="just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core objective of providing </a:t>
            </a:r>
            <a:r>
              <a:rPr lang="en-US" sz="18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efficient and immediate assistance </a:t>
            </a: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to students and creating a </a:t>
            </a:r>
            <a:r>
              <a:rPr lang="en-US" sz="18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user-friendly interface for ease of all committees and </a:t>
            </a:r>
            <a:r>
              <a:rPr lang="en-US" sz="1800" b="1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TnP</a:t>
            </a:r>
            <a:r>
              <a:rPr lang="en-US" sz="18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cell </a:t>
            </a: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to provide students with details about events, notices, fest or company and whether their eligibility criteria has been achieved successfully. </a:t>
            </a:r>
          </a:p>
          <a:p>
            <a:pPr marL="0" marR="0" lvl="0" indent="0" algn="just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C5C7C2-49A8-B8C9-D18A-CD23ED75C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785719"/>
            <a:ext cx="10515600" cy="4351338"/>
          </a:xfrm>
        </p:spPr>
        <p:txBody>
          <a:bodyPr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000" b="1" dirty="0">
                <a:solidFill>
                  <a:schemeClr val="dk1"/>
                </a:solidFill>
                <a:latin typeface="Libre Franklin" pitchFamily="2" charset="0"/>
                <a:ea typeface="Libre Franklin"/>
                <a:cs typeface="Libre Franklin"/>
                <a:sym typeface="Libre Franklin"/>
              </a:rPr>
              <a:t>FUTURE SCOPE :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lang="en-US" sz="2000" dirty="0">
              <a:latin typeface="Libre Franklin" pitchFamily="2" charset="0"/>
            </a:endParaRPr>
          </a:p>
          <a:p>
            <a:pPr marL="228600" marR="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Integration of AI to  analyze student records and skills to  find him an optimal company to join.</a:t>
            </a:r>
            <a:endParaRPr lang="en-US" sz="1050" dirty="0"/>
          </a:p>
          <a:p>
            <a:pPr marL="228600" marR="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Backup process can be comprised to make sure of data integrity.</a:t>
            </a:r>
            <a:endParaRPr lang="en-US" sz="1050" dirty="0"/>
          </a:p>
          <a:p>
            <a:pPr marL="228600" marR="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 dirty="0">
                <a:latin typeface="Libre Franklin" pitchFamily="2" charset="0"/>
              </a:rPr>
              <a:t>The college’s exam cell can also be included in our system</a:t>
            </a:r>
          </a:p>
          <a:p>
            <a:pPr marL="228600" marR="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⮚"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Calibri"/>
                <a:cs typeface="Calibri"/>
                <a:sym typeface="Libre Franklin"/>
              </a:rPr>
              <a:t>The system can be expanded to include a discussion forum where </a:t>
            </a:r>
            <a:r>
              <a:rPr lang="en-US" sz="1800" dirty="0" err="1">
                <a:solidFill>
                  <a:schemeClr val="dk1"/>
                </a:solidFill>
                <a:latin typeface="Libre Franklin"/>
                <a:ea typeface="Calibri"/>
                <a:cs typeface="Calibri"/>
                <a:sym typeface="Libre Franklin"/>
              </a:rPr>
              <a:t>alumini</a:t>
            </a:r>
            <a:r>
              <a:rPr lang="en-US" sz="1800" dirty="0">
                <a:solidFill>
                  <a:schemeClr val="dk1"/>
                </a:solidFill>
                <a:latin typeface="Libre Franklin"/>
                <a:ea typeface="Calibri"/>
                <a:cs typeface="Calibri"/>
                <a:sym typeface="Libre Franklin"/>
              </a:rPr>
              <a:t> students, current students, and staff members can participate.</a:t>
            </a:r>
            <a:endParaRPr lang="en-US"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" indent="0">
              <a:buNone/>
            </a:pPr>
            <a:endParaRPr lang="en-IN" sz="1800" dirty="0">
              <a:latin typeface="Libre Frankli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8971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"/>
          <p:cNvSpPr txBox="1"/>
          <p:nvPr/>
        </p:nvSpPr>
        <p:spPr>
          <a:xfrm>
            <a:off x="1066800" y="351918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sz="4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REFERENCE</a:t>
            </a: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70" name="Google Shape;170;p11"/>
          <p:cNvSpPr txBox="1"/>
          <p:nvPr/>
        </p:nvSpPr>
        <p:spPr>
          <a:xfrm>
            <a:off x="1097280" y="1668379"/>
            <a:ext cx="10058400" cy="4604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342900" marR="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arenR"/>
            </a:pPr>
            <a:r>
              <a:rPr lang="en-US" sz="1800" dirty="0">
                <a:solidFill>
                  <a:schemeClr val="dk1"/>
                </a:solidFill>
                <a:latin typeface="Libre Franklin"/>
                <a:sym typeface="Libre Franklin"/>
              </a:rPr>
              <a:t>Gunjan </a:t>
            </a:r>
            <a:r>
              <a:rPr lang="en-US" sz="1800" dirty="0" err="1">
                <a:solidFill>
                  <a:schemeClr val="dk1"/>
                </a:solidFill>
                <a:latin typeface="Libre Franklin"/>
                <a:sym typeface="Libre Franklin"/>
              </a:rPr>
              <a:t>Jewani</a:t>
            </a:r>
            <a:r>
              <a:rPr lang="en-US" sz="1800" dirty="0">
                <a:solidFill>
                  <a:schemeClr val="dk1"/>
                </a:solidFill>
                <a:latin typeface="Libre Franklin"/>
                <a:sym typeface="Libre Franklin"/>
              </a:rPr>
              <a:t>, Swati </a:t>
            </a:r>
            <a:r>
              <a:rPr lang="en-US" sz="1800" dirty="0" err="1">
                <a:solidFill>
                  <a:schemeClr val="dk1"/>
                </a:solidFill>
                <a:latin typeface="Libre Franklin"/>
                <a:sym typeface="Libre Franklin"/>
              </a:rPr>
              <a:t>Sahare</a:t>
            </a:r>
            <a:r>
              <a:rPr lang="en-US" sz="1800" dirty="0">
                <a:solidFill>
                  <a:schemeClr val="dk1"/>
                </a:solidFill>
                <a:latin typeface="Libre Franklin"/>
                <a:sym typeface="Libre Franklin"/>
              </a:rPr>
              <a:t>.  “Online Training and Placement System”, IEEE International Students’ Conference on Electrical, Electronics and Computer Science, 10.1109, 2023.</a:t>
            </a:r>
          </a:p>
          <a:p>
            <a:pPr marL="342900" marR="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arenR"/>
            </a:pPr>
            <a:r>
              <a:rPr lang="en-US" sz="1800" dirty="0" err="1">
                <a:latin typeface="Libre Franklin" pitchFamily="2" charset="0"/>
              </a:rPr>
              <a:t>Vivendra</a:t>
            </a:r>
            <a:r>
              <a:rPr lang="en-US" sz="1800" dirty="0">
                <a:latin typeface="Libre Franklin" pitchFamily="2" charset="0"/>
              </a:rPr>
              <a:t> Yadav, Tushar Shende, “Place In Android Application For Student Placement System”, Journal of emerging Technologies and Innovative Research, June 2019, Volume 6, Issue 6.</a:t>
            </a:r>
          </a:p>
          <a:p>
            <a:pPr marL="342900" marR="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arenR"/>
            </a:pPr>
            <a:r>
              <a:rPr lang="en-US" sz="1800" dirty="0">
                <a:latin typeface="Libre Franklin" pitchFamily="2" charset="0"/>
              </a:rPr>
              <a:t>Aditya </a:t>
            </a:r>
            <a:r>
              <a:rPr lang="en-US" sz="1800" dirty="0" err="1">
                <a:latin typeface="Libre Franklin" pitchFamily="2" charset="0"/>
              </a:rPr>
              <a:t>Shelar</a:t>
            </a:r>
            <a:r>
              <a:rPr lang="en-US" sz="1800" dirty="0">
                <a:latin typeface="Libre Franklin" pitchFamily="2" charset="0"/>
              </a:rPr>
              <a:t>, Sudarshan Sawant, “College Management System”, International Journal of Advanced Research in Science, Communication and Technology, May 2023, Volume 03, Issue 05.</a:t>
            </a:r>
          </a:p>
          <a:p>
            <a:pPr marL="342900" marR="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arenR"/>
            </a:pPr>
            <a:r>
              <a:rPr lang="en-US" sz="1800" dirty="0">
                <a:latin typeface="Libre Franklin" pitchFamily="2" charset="0"/>
              </a:rPr>
              <a:t>Akshay </a:t>
            </a:r>
            <a:r>
              <a:rPr lang="en-US" sz="1800" dirty="0" err="1">
                <a:latin typeface="Libre Franklin" pitchFamily="2" charset="0"/>
              </a:rPr>
              <a:t>Thete</a:t>
            </a:r>
            <a:r>
              <a:rPr lang="en-US" sz="1800" dirty="0">
                <a:latin typeface="Libre Franklin" pitchFamily="2" charset="0"/>
              </a:rPr>
              <a:t>, Rucha Chaudhary, “IOS and Android Application for Training and Placement Department”, International Journal of Innovative Research in Technology, June 2021, Volume 08, Issue 01.</a:t>
            </a:r>
          </a:p>
          <a:p>
            <a:pPr marL="342900" marR="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arenR"/>
            </a:pPr>
            <a:r>
              <a:rPr lang="en-US" sz="1800" dirty="0" err="1">
                <a:latin typeface="Libre Franklin" pitchFamily="2" charset="0"/>
              </a:rPr>
              <a:t>Shwetashree</a:t>
            </a:r>
            <a:r>
              <a:rPr lang="en-US" sz="1800" dirty="0">
                <a:latin typeface="Libre Franklin" pitchFamily="2" charset="0"/>
              </a:rPr>
              <a:t> A, </a:t>
            </a:r>
            <a:r>
              <a:rPr lang="en-US" sz="1800" dirty="0" err="1">
                <a:latin typeface="Libre Franklin" pitchFamily="2" charset="0"/>
              </a:rPr>
              <a:t>Bapuram</a:t>
            </a:r>
            <a:r>
              <a:rPr lang="en-US" sz="1800" dirty="0">
                <a:latin typeface="Libre Franklin" pitchFamily="2" charset="0"/>
              </a:rPr>
              <a:t> Ramesh Rohith, “College Management Android Application”, International Research Journal of Modernization in Engineering Technology and Science, July 2022, Volume 04, Issue 07.</a:t>
            </a:r>
          </a:p>
          <a:p>
            <a:pPr marL="342900" marR="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arenR"/>
            </a:pPr>
            <a:r>
              <a:rPr lang="en-US" sz="1800" dirty="0">
                <a:latin typeface="Libre Franklin" pitchFamily="2" charset="0"/>
              </a:rPr>
              <a:t>Niharika </a:t>
            </a:r>
            <a:r>
              <a:rPr lang="en-US" sz="1800" dirty="0" err="1">
                <a:latin typeface="Libre Franklin" pitchFamily="2" charset="0"/>
              </a:rPr>
              <a:t>Dedhia</a:t>
            </a:r>
            <a:r>
              <a:rPr lang="en-US" sz="1800" dirty="0">
                <a:latin typeface="Libre Franklin" pitchFamily="2" charset="0"/>
              </a:rPr>
              <a:t>, V. C. Kotak, “Android Based Campus Solution for College Management System”, International Journal of Computer Science and Mobile Computing, November 2017,  Volume 06, Issue 11.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1"/>
          <p:cNvSpPr txBox="1"/>
          <p:nvPr/>
        </p:nvSpPr>
        <p:spPr>
          <a:xfrm>
            <a:off x="1066800" y="351918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sz="4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REFERENCE</a:t>
            </a: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70" name="Google Shape;170;p11"/>
          <p:cNvSpPr txBox="1"/>
          <p:nvPr/>
        </p:nvSpPr>
        <p:spPr>
          <a:xfrm>
            <a:off x="1097280" y="1668379"/>
            <a:ext cx="10058400" cy="4604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sz="1700" dirty="0">
                <a:latin typeface="Libre Franklin" pitchFamily="2" charset="0"/>
              </a:rPr>
              <a:t>7) </a:t>
            </a:r>
            <a:r>
              <a:rPr lang="en-US" sz="1700" dirty="0" err="1">
                <a:latin typeface="Libre Franklin" pitchFamily="2" charset="0"/>
              </a:rPr>
              <a:t>Swapnali</a:t>
            </a:r>
            <a:r>
              <a:rPr lang="en-US" sz="1700" dirty="0">
                <a:latin typeface="Libre Franklin" pitchFamily="2" charset="0"/>
              </a:rPr>
              <a:t> </a:t>
            </a:r>
            <a:r>
              <a:rPr lang="en-US" sz="1700" dirty="0" err="1">
                <a:latin typeface="Libre Franklin" pitchFamily="2" charset="0"/>
              </a:rPr>
              <a:t>Avhad</a:t>
            </a:r>
            <a:r>
              <a:rPr lang="en-US" sz="1700" dirty="0">
                <a:latin typeface="Libre Franklin" pitchFamily="2" charset="0"/>
              </a:rPr>
              <a:t>, Trupti Bade, “Design and Implementation of College Student Information Using Android Application”, International Research Journal of Engineering and Technology(IRJET), July 2020, Volume: 07, Issue: 07.</a:t>
            </a:r>
          </a:p>
          <a:p>
            <a:pPr marR="0" lvl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sz="1700" dirty="0">
                <a:latin typeface="Libre Franklin" pitchFamily="2" charset="0"/>
              </a:rPr>
              <a:t>8) Farheen </a:t>
            </a:r>
            <a:r>
              <a:rPr lang="en-US" sz="1700" dirty="0" err="1">
                <a:latin typeface="Libre Franklin" pitchFamily="2" charset="0"/>
              </a:rPr>
              <a:t>Taqi</a:t>
            </a:r>
            <a:r>
              <a:rPr lang="en-US" sz="1700" dirty="0">
                <a:latin typeface="Libre Franklin" pitchFamily="2" charset="0"/>
              </a:rPr>
              <a:t> Rizvi, </a:t>
            </a:r>
            <a:r>
              <a:rPr lang="en-US" sz="1700" dirty="0" err="1">
                <a:latin typeface="Libre Franklin" pitchFamily="2" charset="0"/>
              </a:rPr>
              <a:t>Naushin</a:t>
            </a:r>
            <a:r>
              <a:rPr lang="en-US" sz="1700" dirty="0">
                <a:latin typeface="Libre Franklin" pitchFamily="2" charset="0"/>
              </a:rPr>
              <a:t> Arif Khan, “Placement Management System”, International Journal for Research in Applied Science and Engineering Technology(IJRASET), Jan 2021, Volume: 09, Issue: 01.</a:t>
            </a:r>
          </a:p>
          <a:p>
            <a:pPr marR="0" lvl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sz="1700" dirty="0">
                <a:latin typeface="Libre Franklin" pitchFamily="2" charset="0"/>
              </a:rPr>
              <a:t>9) Aarti J. </a:t>
            </a:r>
            <a:r>
              <a:rPr lang="en-US" sz="1700" dirty="0" err="1">
                <a:latin typeface="Libre Franklin" pitchFamily="2" charset="0"/>
              </a:rPr>
              <a:t>Auti</a:t>
            </a:r>
            <a:r>
              <a:rPr lang="en-US" sz="1700" dirty="0">
                <a:latin typeface="Libre Franklin" pitchFamily="2" charset="0"/>
              </a:rPr>
              <a:t>, Varsha N. </a:t>
            </a:r>
            <a:r>
              <a:rPr lang="en-US" sz="1700" dirty="0" err="1">
                <a:latin typeface="Libre Franklin" pitchFamily="2" charset="0"/>
              </a:rPr>
              <a:t>Pabale</a:t>
            </a:r>
            <a:r>
              <a:rPr lang="en-US" sz="1700" dirty="0">
                <a:latin typeface="Libre Franklin" pitchFamily="2" charset="0"/>
              </a:rPr>
              <a:t>, “College Placement Recruitment System using Android App”, International Journal of Research Publication and Reviews(IJRPR), November 2023, Volume: 04, Issue: 11.</a:t>
            </a:r>
          </a:p>
        </p:txBody>
      </p:sp>
    </p:spTree>
    <p:extLst>
      <p:ext uri="{BB962C8B-B14F-4D97-AF65-F5344CB8AC3E}">
        <p14:creationId xmlns:p14="http://schemas.microsoft.com/office/powerpoint/2010/main" val="41389154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"/>
          <p:cNvSpPr/>
          <p:nvPr/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2"/>
          <p:cNvSpPr txBox="1"/>
          <p:nvPr/>
        </p:nvSpPr>
        <p:spPr>
          <a:xfrm>
            <a:off x="1097280" y="758952"/>
            <a:ext cx="10058400" cy="3892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lang="en-US" sz="66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Thank You !!</a:t>
            </a:r>
            <a:endParaRPr sz="6600" i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2"/>
          <p:cNvSpPr/>
          <p:nvPr/>
        </p:nvSpPr>
        <p:spPr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sz="4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ABSTRACT</a:t>
            </a:r>
            <a:endParaRPr sz="440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2" name="Google Shape;112;p4"/>
          <p:cNvSpPr txBox="1"/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Noto Sans Symbols"/>
              <a:buChar char="⮚"/>
            </a:pPr>
            <a:r>
              <a:rPr lang="en-US" sz="18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 College Application can be one of the most integral part of any degree college, as it is a system which makes it possible for students to directly connect with faculties, upcoming events, companies for interview and placements, etc.</a:t>
            </a:r>
          </a:p>
          <a:p>
            <a:pPr marL="228600" marR="0" lvl="0" indent="-2286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Noto Sans Symbols"/>
              <a:buChar char="⮚"/>
            </a:pPr>
            <a:endParaRPr lang="en-US" sz="18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228600" indent="-228600" algn="just">
              <a:spcBef>
                <a:spcPts val="1000"/>
              </a:spcBef>
              <a:buClr>
                <a:srgbClr val="374151"/>
              </a:buClr>
              <a:buSzPts val="1800"/>
              <a:buFont typeface="Noto Sans Symbols"/>
              <a:buChar char="⮚"/>
            </a:pPr>
            <a:r>
              <a:rPr lang="en-US" sz="1800" b="0" i="0" dirty="0">
                <a:solidFill>
                  <a:schemeClr val="tx1"/>
                </a:solidFill>
                <a:effectLst/>
                <a:latin typeface="Libre Franklin" pitchFamily="2" charset="0"/>
              </a:rPr>
              <a:t>Training and Placement </a:t>
            </a:r>
            <a:r>
              <a:rPr lang="en-US" sz="1800" dirty="0">
                <a:solidFill>
                  <a:schemeClr val="tx1"/>
                </a:solidFill>
                <a:latin typeface="Libre Franklin" pitchFamily="2" charset="0"/>
              </a:rPr>
              <a:t>module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Libre Franklin" pitchFamily="2" charset="0"/>
              </a:rPr>
              <a:t> is a leading step in automating the very much manual and tedious task of training and placement department.</a:t>
            </a:r>
          </a:p>
          <a:p>
            <a:pPr marL="228600" indent="-228600" algn="just">
              <a:spcBef>
                <a:spcPts val="1000"/>
              </a:spcBef>
              <a:buClr>
                <a:srgbClr val="374151"/>
              </a:buClr>
              <a:buSzPts val="1800"/>
              <a:buFont typeface="Noto Sans Symbols"/>
              <a:buChar char="⮚"/>
            </a:pPr>
            <a:endParaRPr lang="en-US" sz="1800" dirty="0">
              <a:solidFill>
                <a:schemeClr val="tx1"/>
              </a:solidFill>
              <a:latin typeface="Libre Franklin" pitchFamily="2" charset="0"/>
              <a:ea typeface="Libre Franklin"/>
              <a:cs typeface="Libre Franklin"/>
              <a:sym typeface="Libre Franklin"/>
            </a:endParaRPr>
          </a:p>
          <a:p>
            <a:pPr marL="228600" indent="-228600" algn="just">
              <a:spcBef>
                <a:spcPts val="1000"/>
              </a:spcBef>
              <a:buClr>
                <a:srgbClr val="374151"/>
              </a:buClr>
              <a:buSzPts val="1800"/>
              <a:buFont typeface="Noto Sans Symbols"/>
              <a:buChar char="⮚"/>
            </a:pPr>
            <a:r>
              <a:rPr lang="en-US" sz="180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Libre Franklin"/>
                <a:sym typeface="Libre Franklin"/>
              </a:rPr>
              <a:t>This System can be used as a central depository which controls/posses the entire data of student academic details.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dirty="0">
                <a:latin typeface="Libre Franklin"/>
                <a:ea typeface="Libre Franklin"/>
                <a:cs typeface="Libre Franklin"/>
                <a:sym typeface="Libre Franklin"/>
              </a:rPr>
              <a:t>INTRODUCTION</a:t>
            </a:r>
            <a:endParaRPr dirty="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06" name="Google Shape;106;p3"/>
          <p:cNvSpPr txBox="1">
            <a:spLocks noGrp="1"/>
          </p:cNvSpPr>
          <p:nvPr>
            <p:ph type="body" idx="1"/>
          </p:nvPr>
        </p:nvSpPr>
        <p:spPr>
          <a:xfrm>
            <a:off x="1097280" y="1548599"/>
            <a:ext cx="10058400" cy="4493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 algn="just">
              <a:lnSpc>
                <a:spcPct val="100000"/>
              </a:lnSpc>
              <a:spcBef>
                <a:spcPts val="0"/>
              </a:spcBef>
              <a:buClr>
                <a:srgbClr val="374151"/>
              </a:buClr>
              <a:buFont typeface="Noto Sans Symbols"/>
              <a:buChar char="⮚"/>
            </a:pPr>
            <a:r>
              <a:rPr lang="en-US" sz="1800" dirty="0">
                <a:latin typeface="Libre Franklin" pitchFamily="2" charset="0"/>
              </a:rPr>
              <a:t>In 21st century where mobile and information technology has become an integral part of our lives, use of Internet to enable students, faculties and </a:t>
            </a:r>
            <a:r>
              <a:rPr lang="en-US" sz="1800" dirty="0" err="1">
                <a:latin typeface="Libre Franklin" pitchFamily="2" charset="0"/>
              </a:rPr>
              <a:t>TnP</a:t>
            </a:r>
            <a:r>
              <a:rPr lang="en-US" sz="1800" dirty="0">
                <a:latin typeface="Libre Franklin" pitchFamily="2" charset="0"/>
              </a:rPr>
              <a:t> cell to </a:t>
            </a:r>
            <a:r>
              <a:rPr lang="en-US" sz="1800" b="1" dirty="0">
                <a:latin typeface="Libre Franklin" pitchFamily="2" charset="0"/>
              </a:rPr>
              <a:t>manage the events, notices, placements, etc. </a:t>
            </a:r>
            <a:r>
              <a:rPr lang="en-US" sz="1800" dirty="0">
                <a:latin typeface="Libre Franklin" pitchFamily="2" charset="0"/>
              </a:rPr>
              <a:t>with active participation of faculties and Training and Placement Officer (</a:t>
            </a:r>
            <a:r>
              <a:rPr lang="en-US" sz="1800" b="1" dirty="0">
                <a:latin typeface="Libre Franklin" pitchFamily="2" charset="0"/>
              </a:rPr>
              <a:t>TPO</a:t>
            </a:r>
            <a:r>
              <a:rPr lang="en-US" sz="1800" dirty="0">
                <a:latin typeface="Libre Franklin" pitchFamily="2" charset="0"/>
              </a:rPr>
              <a:t>) can be eased in educational institutes.</a:t>
            </a:r>
          </a:p>
          <a:p>
            <a:pPr marL="22860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Noto Sans Symbols"/>
              <a:buChar char="⮚"/>
            </a:pPr>
            <a:endParaRPr lang="en-US" sz="1800" dirty="0">
              <a:latin typeface="Libre Franklin" pitchFamily="2" charset="0"/>
              <a:cs typeface="Calibri" panose="020F0502020204030204" pitchFamily="34" charset="0"/>
            </a:endParaRPr>
          </a:p>
          <a:p>
            <a:pPr marL="22860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Noto Sans Symbols"/>
              <a:buChar char="⮚"/>
            </a:pPr>
            <a:r>
              <a:rPr lang="en-US" sz="1800" dirty="0">
                <a:latin typeface="Libre Franklin" pitchFamily="2" charset="0"/>
                <a:cs typeface="Calibri" panose="020F0502020204030204" pitchFamily="34" charset="0"/>
              </a:rPr>
              <a:t>A college has various offline </a:t>
            </a:r>
            <a:r>
              <a:rPr lang="en-US" sz="1800" dirty="0" err="1">
                <a:latin typeface="Libre Franklin" pitchFamily="2" charset="0"/>
                <a:cs typeface="Calibri" panose="020F0502020204030204" pitchFamily="34" charset="0"/>
              </a:rPr>
              <a:t>commities</a:t>
            </a:r>
            <a:r>
              <a:rPr lang="en-US" sz="1800" dirty="0">
                <a:latin typeface="Libre Franklin" pitchFamily="2" charset="0"/>
                <a:cs typeface="Calibri" panose="020F0502020204030204" pitchFamily="34" charset="0"/>
              </a:rPr>
              <a:t> that connects students and firms visiting the college campus or spreading event notices, keeping student record and also </a:t>
            </a:r>
            <a:r>
              <a:rPr lang="en-US" sz="1800" dirty="0" err="1">
                <a:latin typeface="Libre Franklin" pitchFamily="2" charset="0"/>
                <a:cs typeface="Calibri" panose="020F0502020204030204" pitchFamily="34" charset="0"/>
              </a:rPr>
              <a:t>TnP</a:t>
            </a:r>
            <a:r>
              <a:rPr lang="en-US" sz="1800" dirty="0">
                <a:latin typeface="Libre Franklin" pitchFamily="2" charset="0"/>
                <a:cs typeface="Calibri" panose="020F0502020204030204" pitchFamily="34" charset="0"/>
              </a:rPr>
              <a:t> activities are carried out.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800"/>
              <a:buNone/>
            </a:pPr>
            <a:endParaRPr lang="en-US" sz="1800" dirty="0">
              <a:latin typeface="Libre Franklin" pitchFamily="2" charset="0"/>
            </a:endParaRPr>
          </a:p>
          <a:p>
            <a:pPr marL="228600" lvl="0" indent="-2286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Noto Sans Symbols"/>
              <a:buChar char="⮚"/>
            </a:pPr>
            <a:r>
              <a:rPr lang="en-US" sz="1800" b="0" i="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“</a:t>
            </a:r>
            <a:r>
              <a:rPr lang="en-US" sz="1800" b="1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College</a:t>
            </a:r>
            <a:r>
              <a:rPr lang="en-US" sz="1800" b="1" i="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-Assist Application: </a:t>
            </a:r>
            <a:r>
              <a:rPr lang="en-US" sz="1800" b="1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College-Mate</a:t>
            </a:r>
            <a:r>
              <a:rPr lang="en-US" sz="1800" b="0" i="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" emerges as the solution to this problem.</a:t>
            </a: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800"/>
              <a:buNone/>
            </a:pPr>
            <a:endParaRPr lang="en-US" sz="1800" dirty="0">
              <a:solidFill>
                <a:schemeClr val="tx1"/>
              </a:solidFill>
              <a:latin typeface="Libre Franklin" pitchFamily="2" charset="0"/>
            </a:endParaRPr>
          </a:p>
          <a:p>
            <a:pPr marL="228600" lvl="0" indent="-2286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74151"/>
              </a:buClr>
              <a:buSzPts val="1800"/>
              <a:buFont typeface="Noto Sans Symbols"/>
              <a:buChar char="⮚"/>
            </a:pPr>
            <a:r>
              <a:rPr lang="en-US" sz="1800" b="0" i="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It is a </a:t>
            </a:r>
            <a:r>
              <a:rPr lang="en-US" sz="1800" b="1" i="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user-friendly mobile application</a:t>
            </a:r>
            <a:r>
              <a:rPr lang="en-US" sz="1800" b="0" i="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 that connects the </a:t>
            </a:r>
            <a:r>
              <a:rPr lang="en-US" sz="180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college as a hole</a:t>
            </a:r>
            <a:r>
              <a:rPr lang="en-US" sz="1800" b="0" i="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 with the Students and helps </a:t>
            </a:r>
            <a:r>
              <a:rPr lang="en-US" sz="1800" b="1" i="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promote events, student queries, placement drive </a:t>
            </a:r>
            <a:r>
              <a:rPr lang="en-US" sz="1800" b="0" i="0" dirty="0">
                <a:solidFill>
                  <a:schemeClr val="tx1"/>
                </a:solidFill>
                <a:latin typeface="Libre Franklin" pitchFamily="2" charset="0"/>
                <a:ea typeface="Libre Franklin"/>
                <a:cs typeface="Calibri" panose="020F0502020204030204" pitchFamily="34" charset="0"/>
                <a:sym typeface="Libre Franklin"/>
              </a:rPr>
              <a:t>and may also help to improve the chances of placement.</a:t>
            </a:r>
            <a:endParaRPr lang="en-US" sz="1800" dirty="0">
              <a:solidFill>
                <a:schemeClr val="tx1"/>
              </a:solidFill>
              <a:latin typeface="Libre Franklin" pitchFamily="2" charset="0"/>
              <a:ea typeface="Libre Franklin"/>
              <a:cs typeface="Calibri" panose="020F0502020204030204" pitchFamily="34" charset="0"/>
              <a:sym typeface="Libre Frankli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/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44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sz="44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LITERATURE REVIEW</a:t>
            </a:r>
            <a:endParaRPr sz="44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18" name="Google Shape;118;p5"/>
          <p:cNvSpPr txBox="1"/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Sr. No.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Project Title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Author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Publishing date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Summary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9" name="Google Shape;119;p5"/>
          <p:cNvGraphicFramePr/>
          <p:nvPr>
            <p:extLst>
              <p:ext uri="{D42A27DB-BD31-4B8C-83A1-F6EECF244321}">
                <p14:modId xmlns:p14="http://schemas.microsoft.com/office/powerpoint/2010/main" val="791455085"/>
              </p:ext>
            </p:extLst>
          </p:nvPr>
        </p:nvGraphicFramePr>
        <p:xfrm>
          <a:off x="1094585" y="1929659"/>
          <a:ext cx="10058400" cy="4407899"/>
        </p:xfrm>
        <a:graphic>
          <a:graphicData uri="http://schemas.openxmlformats.org/drawingml/2006/table">
            <a:tbl>
              <a:tblPr firstRow="1" bandRow="1">
                <a:noFill/>
                <a:tableStyleId>{20F6FC26-C8CB-489D-8A08-E77CBD80922E}</a:tableStyleId>
              </a:tblPr>
              <a:tblGrid>
                <a:gridCol w="825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8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789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Sr. No.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ibre Franklin"/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Project Title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Author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Publishing Date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Summary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640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1.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Online Training and Placement System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Gunjan </a:t>
                      </a:r>
                      <a:r>
                        <a:rPr lang="en-US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Jewani</a:t>
                      </a: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, Swati </a:t>
                      </a:r>
                      <a:r>
                        <a:rPr lang="en-US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Sahare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May 2023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Automate placements using Naïve Bayes Classifier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746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2.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“</a:t>
                      </a:r>
                      <a:r>
                        <a:rPr lang="en-US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PlaceIn</a:t>
                      </a: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” :  Android Application for Student Placement System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Vivendra</a:t>
                      </a: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Yadav, Tushar Shende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June 2019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Detailed study on app development for online placements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0746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3.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College Management System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Aditya </a:t>
                      </a:r>
                      <a:r>
                        <a:rPr lang="en-US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Shelar</a:t>
                      </a: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, Sudarshan Sawant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/>
                        <a:t>May 2023</a:t>
                      </a:r>
                      <a:endParaRPr sz="16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PHP and MySQL based project implementing Library of institution in Application.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218033474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ibre Franklin" panose="020B0604020202020204" charset="0"/>
              </a:rPr>
              <a:t>LITERATURE REVIEW </a:t>
            </a:r>
          </a:p>
        </p:txBody>
      </p:sp>
      <p:sp>
        <p:nvSpPr>
          <p:cNvPr id="4" name="Google Shape;118;p5"/>
          <p:cNvSpPr txBox="1"/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Sr. No.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Project Title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Author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Publishing date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Summary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" name="Google Shape;119;p5"/>
          <p:cNvGraphicFramePr/>
          <p:nvPr>
            <p:extLst>
              <p:ext uri="{D42A27DB-BD31-4B8C-83A1-F6EECF244321}">
                <p14:modId xmlns:p14="http://schemas.microsoft.com/office/powerpoint/2010/main" val="128954555"/>
              </p:ext>
            </p:extLst>
          </p:nvPr>
        </p:nvGraphicFramePr>
        <p:xfrm>
          <a:off x="1036320" y="1530432"/>
          <a:ext cx="10058400" cy="4407899"/>
        </p:xfrm>
        <a:graphic>
          <a:graphicData uri="http://schemas.openxmlformats.org/drawingml/2006/table">
            <a:tbl>
              <a:tblPr firstRow="1" bandRow="1">
                <a:noFill/>
                <a:tableStyleId>{20F6FC26-C8CB-489D-8A08-E77CBD80922E}</a:tableStyleId>
              </a:tblPr>
              <a:tblGrid>
                <a:gridCol w="825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8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789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Sr. No.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ibre Franklin"/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Project Title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Author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Publishing Date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Summary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640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4.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IOS and Android Application for Training and Placement Department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Akshay</a:t>
                      </a: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</a:t>
                      </a:r>
                      <a:r>
                        <a:rPr lang="en-US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Thete</a:t>
                      </a: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, </a:t>
                      </a:r>
                      <a:r>
                        <a:rPr lang="en-US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Rucha</a:t>
                      </a:r>
                      <a:r>
                        <a:rPr lang="en-US" sz="1600" baseline="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Chaudhary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June</a:t>
                      </a:r>
                      <a:r>
                        <a:rPr lang="en-US" sz="1600" baseline="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2021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IOS and</a:t>
                      </a:r>
                      <a:r>
                        <a:rPr lang="en-IN" sz="1600" baseline="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Android App having a central depository for all student and placement data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746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5.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College Management Android Application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Shwetashree</a:t>
                      </a: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A, </a:t>
                      </a:r>
                      <a:r>
                        <a:rPr lang="en-IN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Bapuram</a:t>
                      </a: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Ramesh Rohith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sym typeface="Libre Franklin"/>
                        </a:rPr>
                        <a:t>July 2022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Implemented using Android Operating System and having Circular Information.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0746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6.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Android Based Campus Solution for College Management System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Niharika </a:t>
                      </a:r>
                      <a:r>
                        <a:rPr lang="en-IN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Dedhia</a:t>
                      </a: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, V. C. Kotak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 pitchFamily="2" charset="0"/>
                        </a:rPr>
                        <a:t>November 2017</a:t>
                      </a:r>
                      <a:endParaRPr sz="1600" dirty="0">
                        <a:latin typeface="Libre Franklin" pitchFamily="2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Implemented Voice Messaging Module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980778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8762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ibre Franklin" panose="020B0604020202020204" charset="0"/>
              </a:rPr>
              <a:t>LITERATURE REVIEW </a:t>
            </a:r>
          </a:p>
        </p:txBody>
      </p:sp>
      <p:sp>
        <p:nvSpPr>
          <p:cNvPr id="4" name="Google Shape;118;p5"/>
          <p:cNvSpPr txBox="1"/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Sr. No.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Project Title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Author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Publishing date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rPr>
              <a:t>Summary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" name="Google Shape;119;p5"/>
          <p:cNvGraphicFramePr/>
          <p:nvPr>
            <p:extLst>
              <p:ext uri="{D42A27DB-BD31-4B8C-83A1-F6EECF244321}">
                <p14:modId xmlns:p14="http://schemas.microsoft.com/office/powerpoint/2010/main" val="845574649"/>
              </p:ext>
            </p:extLst>
          </p:nvPr>
        </p:nvGraphicFramePr>
        <p:xfrm>
          <a:off x="1036320" y="1530432"/>
          <a:ext cx="10058400" cy="4998760"/>
        </p:xfrm>
        <a:graphic>
          <a:graphicData uri="http://schemas.openxmlformats.org/drawingml/2006/table">
            <a:tbl>
              <a:tblPr firstRow="1" bandRow="1">
                <a:noFill/>
                <a:tableStyleId>{20F6FC26-C8CB-489D-8A08-E77CBD80922E}</a:tableStyleId>
              </a:tblPr>
              <a:tblGrid>
                <a:gridCol w="825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98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11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789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Sr. No.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ibre Franklin"/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Project Title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Author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Publishing Date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Summary</a:t>
                      </a:r>
                      <a:endParaRPr sz="160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640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7.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Design and Implementation of College Student Information Using Android Application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Swapnali</a:t>
                      </a: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</a:t>
                      </a:r>
                      <a:r>
                        <a:rPr lang="en-US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Awhad</a:t>
                      </a: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, Trupti Bade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July</a:t>
                      </a:r>
                      <a:r>
                        <a:rPr lang="en-US" sz="1600" baseline="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2020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This Android application manages powerful data and has easy Interface.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746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8.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Placement Management System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Farheen </a:t>
                      </a:r>
                      <a:r>
                        <a:rPr lang="en-IN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Taqi</a:t>
                      </a: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Rizvi, </a:t>
                      </a:r>
                      <a:r>
                        <a:rPr lang="en-IN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Naushin</a:t>
                      </a: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 Arif Khan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sym typeface="Libre Franklin"/>
                        </a:rPr>
                        <a:t>January 2021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Web App. to authorize users, allow eligible student to apply for placement. File System and automation.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0746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9.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College Placement Recruitment system using Android App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Aarti J. </a:t>
                      </a:r>
                      <a:r>
                        <a:rPr lang="en-IN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Auti</a:t>
                      </a:r>
                      <a:r>
                        <a:rPr lang="en-IN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, Varsha N. </a:t>
                      </a:r>
                      <a:r>
                        <a:rPr lang="en-IN" sz="1600" dirty="0" err="1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Pabale</a:t>
                      </a:r>
                      <a:endParaRPr sz="1600" dirty="0">
                        <a:latin typeface="Libre Franklin"/>
                        <a:ea typeface="Libre Franklin"/>
                        <a:cs typeface="Libre Franklin"/>
                        <a:sym typeface="Libre Franklin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600" dirty="0">
                          <a:latin typeface="Libre Franklin" pitchFamily="2" charset="0"/>
                        </a:rPr>
                        <a:t>November 2023</a:t>
                      </a:r>
                      <a:endParaRPr sz="1600" dirty="0">
                        <a:latin typeface="Libre Franklin" pitchFamily="2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latin typeface="Libre Franklin"/>
                          <a:ea typeface="Libre Franklin"/>
                          <a:cs typeface="Libre Franklin"/>
                          <a:sym typeface="Libre Franklin"/>
                        </a:rPr>
                        <a:t>Implementing Career Services, Application Tracking, Interview Scheduling</a:t>
                      </a: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980778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0295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"/>
          <p:cNvSpPr txBox="1"/>
          <p:nvPr/>
        </p:nvSpPr>
        <p:spPr>
          <a:xfrm>
            <a:off x="1097280" y="239949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 sz="44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Franklin"/>
              <a:buNone/>
            </a:pPr>
            <a:r>
              <a:rPr lang="en-US" sz="44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PROBLEM STATEMENT &amp; OBJECTIVE</a:t>
            </a:r>
            <a:endParaRPr sz="440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5" name="Google Shape;125;p6"/>
          <p:cNvSpPr txBox="1"/>
          <p:nvPr/>
        </p:nvSpPr>
        <p:spPr>
          <a:xfrm>
            <a:off x="1097280" y="2174781"/>
            <a:ext cx="10058400" cy="4299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sz="24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PROBLEM STATEMENT </a:t>
            </a:r>
            <a:r>
              <a:rPr lang="en-US" sz="19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dirty="0"/>
          </a:p>
          <a:p>
            <a:pPr marL="342869" marR="0" lvl="0" indent="-342900" algn="just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 better source for Students to be updated about Events and notices and Placement cells are vital in every college, as a student chooses college based on its placement record, campus and events. </a:t>
            </a:r>
          </a:p>
          <a:p>
            <a:pPr marL="342869" marR="0" lvl="0" indent="-342900" algn="just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challenges encountered by current system is that the students data is sorted manually and filtering students as per eligibility criteria is a difficult task.</a:t>
            </a:r>
          </a:p>
          <a:p>
            <a: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sz="19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8C8C6-F8A2-FAD1-F2D2-6F01C32C5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845237"/>
            <a:ext cx="10515600" cy="4351338"/>
          </a:xfrm>
        </p:spPr>
        <p:txBody>
          <a:bodyPr/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24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OBJECTIVE </a:t>
            </a:r>
            <a:r>
              <a:rPr lang="en-US" sz="2000" b="1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lang="en-US" sz="2000" dirty="0"/>
          </a:p>
          <a:p>
            <a:pPr marL="228600" marR="0" lvl="0" indent="-228631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latin typeface="Libre Franklin" pitchFamily="2" charset="0"/>
              </a:rPr>
              <a:t>Handle the details of events, placement, students, skills, faculties, training, etc. </a:t>
            </a:r>
          </a:p>
          <a:p>
            <a:pPr marL="228600" marR="0" lvl="0" indent="-228631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User friendly interface </a:t>
            </a:r>
            <a:endParaRPr lang="en-US" sz="2000" dirty="0"/>
          </a:p>
          <a:p>
            <a:pPr marL="228600" marR="0" lvl="0" indent="-228631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Lessen the manual effort required in managing all committees, student data and </a:t>
            </a:r>
            <a:r>
              <a:rPr lang="en-US" sz="20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TnP</a:t>
            </a:r>
            <a:r>
              <a:rPr lang="en-US" sz="20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cell.</a:t>
            </a:r>
            <a:endParaRPr lang="en-US" sz="2000" dirty="0"/>
          </a:p>
          <a:p>
            <a:pPr marL="228600" marR="0" lvl="0" indent="-228631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To provide </a:t>
            </a:r>
            <a:r>
              <a:rPr lang="en-US" sz="2000" dirty="0" err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upto</a:t>
            </a:r>
            <a:r>
              <a:rPr lang="en-US" sz="20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date knowledge to students about upcoming events, </a:t>
            </a:r>
            <a:r>
              <a:rPr lang="en-US" sz="20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placement drives</a:t>
            </a:r>
            <a:r>
              <a:rPr lang="en-US" sz="200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visiting companies, etc.</a:t>
            </a:r>
            <a:endParaRPr lang="en-US" sz="20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643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1566</Words>
  <Application>Microsoft Office PowerPoint</Application>
  <PresentationFormat>Widescreen</PresentationFormat>
  <Paragraphs>224</Paragraphs>
  <Slides>29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Calibri</vt:lpstr>
      <vt:lpstr>Arial</vt:lpstr>
      <vt:lpstr>Wingdings</vt:lpstr>
      <vt:lpstr>Libre Franklin</vt:lpstr>
      <vt:lpstr>Times New Roman</vt:lpstr>
      <vt:lpstr>Corbel</vt:lpstr>
      <vt:lpstr>Noto Sans Symbols</vt:lpstr>
      <vt:lpstr>Office Theme</vt:lpstr>
      <vt:lpstr>PowerPoint Presentation</vt:lpstr>
      <vt:lpstr>INDEX</vt:lpstr>
      <vt:lpstr>PowerPoint Presentation</vt:lpstr>
      <vt:lpstr>INTRODUCTION</vt:lpstr>
      <vt:lpstr>PowerPoint Presentation</vt:lpstr>
      <vt:lpstr>LITERATURE REVIEW </vt:lpstr>
      <vt:lpstr>LITERATURE REVIEW </vt:lpstr>
      <vt:lpstr>PowerPoint Presentation</vt:lpstr>
      <vt:lpstr>PowerPoint Presentation</vt:lpstr>
      <vt:lpstr>SCOPE</vt:lpstr>
      <vt:lpstr>PROPOSED SYSTEM</vt:lpstr>
      <vt:lpstr>PowerPoint Presentation</vt:lpstr>
      <vt:lpstr>TIMELINE CHART</vt:lpstr>
      <vt:lpstr>PROJECT FLOW</vt:lpstr>
      <vt:lpstr>PowerPoint Presentation</vt:lpstr>
      <vt:lpstr>APP SCREESNSHOTS</vt:lpstr>
      <vt:lpstr>APP SCREESNSHOTS</vt:lpstr>
      <vt:lpstr>APP SCREESNSHOTS</vt:lpstr>
      <vt:lpstr>APP SCREESNSHOTS</vt:lpstr>
      <vt:lpstr>APP SCREESNSHOTS</vt:lpstr>
      <vt:lpstr>APP SCREESNSHOTS</vt:lpstr>
      <vt:lpstr>APP SCREESNSHOTS</vt:lpstr>
      <vt:lpstr>APP SCREESNSHOTS</vt:lpstr>
      <vt:lpstr>APP SCREESNSHOTS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Atharva Birje</dc:creator>
  <cp:lastModifiedBy>Harsh Minde.</cp:lastModifiedBy>
  <cp:revision>36</cp:revision>
  <cp:lastPrinted>2024-03-07T07:01:40Z</cp:lastPrinted>
  <dcterms:created xsi:type="dcterms:W3CDTF">2023-08-09T13:52:13Z</dcterms:created>
  <dcterms:modified xsi:type="dcterms:W3CDTF">2024-04-30T06:01:13Z</dcterms:modified>
</cp:coreProperties>
</file>